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57" r:id="rId4"/>
    <p:sldId id="262" r:id="rId5"/>
    <p:sldId id="263" r:id="rId6"/>
    <p:sldId id="267" r:id="rId7"/>
    <p:sldId id="268" r:id="rId8"/>
    <p:sldId id="264" r:id="rId9"/>
    <p:sldId id="273" r:id="rId10"/>
    <p:sldId id="269" r:id="rId11"/>
    <p:sldId id="270" r:id="rId12"/>
    <p:sldId id="265" r:id="rId13"/>
    <p:sldId id="271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54668-847D-47D1-A3F4-5A067E3CE68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E0ABF-5409-4D6C-8DC4-3642B113D8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E0ABF-5409-4D6C-8DC4-3642B113D80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9C2450-4801-42AF-B537-86B89317C4C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40F389A-71D7-4807-8005-8328122AC3B4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2BF253-CF66-47B0-AC82-3A4F91351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rEfYhPQhsY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Interaction</a:t>
            </a:r>
            <a:endParaRPr lang="en-US" sz="5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2438400"/>
          </a:xfrm>
        </p:spPr>
        <p:txBody>
          <a:bodyPr>
            <a:noAutofit/>
          </a:bodyPr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THE SIOP MODEL</a:t>
            </a:r>
            <a:br>
              <a:rPr lang="en-US" sz="6000" dirty="0" smtClean="0"/>
            </a:br>
            <a:endParaRPr lang="en-US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762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®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0800" y="41148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By:  	Maria </a:t>
            </a:r>
            <a:r>
              <a:rPr lang="en-US" dirty="0" err="1" smtClean="0"/>
              <a:t>Bartemes</a:t>
            </a:r>
            <a:r>
              <a:rPr lang="en-US" dirty="0" smtClean="0"/>
              <a:t> </a:t>
            </a:r>
          </a:p>
          <a:p>
            <a:r>
              <a:rPr lang="en-US" dirty="0"/>
              <a:t>	</a:t>
            </a:r>
            <a:r>
              <a:rPr lang="en-US" dirty="0" smtClean="0"/>
              <a:t>	Lynda Brown </a:t>
            </a:r>
          </a:p>
          <a:p>
            <a:r>
              <a:rPr lang="en-US" dirty="0"/>
              <a:t>	</a:t>
            </a:r>
            <a:r>
              <a:rPr lang="en-US" dirty="0" smtClean="0"/>
              <a:t>	Sarah </a:t>
            </a:r>
            <a:r>
              <a:rPr lang="en-US" dirty="0" err="1" smtClean="0"/>
              <a:t>Pentek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56388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Information adapted from  The SIOP Model: </a:t>
            </a:r>
            <a:r>
              <a:rPr lang="en-US" sz="1200" i="1" dirty="0" smtClean="0"/>
              <a:t>Making Content Comprehensible for English Learners </a:t>
            </a:r>
            <a:r>
              <a:rPr lang="en-US" sz="1200" dirty="0"/>
              <a:t> </a:t>
            </a:r>
            <a:endParaRPr lang="en-US" sz="1200" dirty="0" smtClean="0"/>
          </a:p>
          <a:p>
            <a:pPr algn="ctr"/>
            <a:r>
              <a:rPr lang="en-US" sz="1200" dirty="0" smtClean="0"/>
              <a:t>by </a:t>
            </a:r>
            <a:r>
              <a:rPr lang="en-US" sz="1200" dirty="0" err="1" smtClean="0"/>
              <a:t>Echevarria</a:t>
            </a:r>
            <a:r>
              <a:rPr lang="en-US" sz="1200" dirty="0" smtClean="0"/>
              <a:t>, J., Vogt, M., Short, D.J. (2008)</a:t>
            </a:r>
            <a:endParaRPr lang="en-US" sz="12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you notice?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SIOP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Discuss at your table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Allow students to express thoughtfully without interruption</a:t>
            </a:r>
          </a:p>
          <a:p>
            <a:r>
              <a:rPr lang="en-US" dirty="0" smtClean="0"/>
              <a:t>Allow others to write responses while waiting</a:t>
            </a:r>
          </a:p>
          <a:p>
            <a:r>
              <a:rPr lang="en-US" dirty="0" smtClean="0"/>
              <a:t>Use game show cues</a:t>
            </a:r>
          </a:p>
          <a:p>
            <a:r>
              <a:rPr lang="en-US" dirty="0" smtClean="0"/>
              <a:t>Balance wait time vs. moving lesson along</a:t>
            </a:r>
          </a:p>
          <a:p>
            <a:r>
              <a:rPr lang="en-US" dirty="0" smtClean="0"/>
              <a:t>Patience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1752" y="3840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#18 Sufficient Wait Time</a:t>
            </a:r>
            <a:br>
              <a:rPr lang="en-US" dirty="0" smtClean="0"/>
            </a:br>
            <a:r>
              <a:rPr lang="en-US" sz="2000" dirty="0" smtClean="0"/>
              <a:t>(SIOP, p.127)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7620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/>
                <a:cs typeface="Times New Roman"/>
              </a:rPr>
              <a:t>®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16002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®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you notice?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SIOP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Discuss at your table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Allow student opportunity to have a concept or assignment explained in L1</a:t>
            </a:r>
          </a:p>
          <a:p>
            <a:r>
              <a:rPr lang="en-US" dirty="0" smtClean="0"/>
              <a:t>Clarify key concepts in students L1 by bilingual instructional aide, peer, or written materials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1752" y="3840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#19 Clarify Key Concepts in L1</a:t>
            </a:r>
            <a:br>
              <a:rPr lang="en-US" dirty="0" smtClean="0"/>
            </a:br>
            <a:r>
              <a:rPr lang="en-US" sz="2000" dirty="0" smtClean="0"/>
              <a:t>(SIOP, p. 128)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32460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Rate Mrs. </a:t>
            </a:r>
            <a:r>
              <a:rPr lang="en-US" sz="2200" b="1" dirty="0" err="1" smtClean="0">
                <a:solidFill>
                  <a:schemeClr val="bg1"/>
                </a:solidFill>
              </a:rPr>
              <a:t>Freebersizer’s</a:t>
            </a:r>
            <a:r>
              <a:rPr lang="en-US" sz="2200" b="1" dirty="0" smtClean="0">
                <a:solidFill>
                  <a:schemeClr val="bg1"/>
                </a:solidFill>
              </a:rPr>
              <a:t> lesson using the interaction protocol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400" y="685800"/>
            <a:ext cx="228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®</a:t>
            </a:r>
            <a:r>
              <a:rPr lang="en-US" sz="1400" dirty="0" smtClean="0">
                <a:latin typeface="Times New Roman"/>
                <a:cs typeface="Times New Roman"/>
              </a:rPr>
              <a:t>   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1600200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®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33400"/>
            <a:ext cx="9143999" cy="15240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Modeling Lesson 3- Mrs. </a:t>
            </a:r>
            <a:r>
              <a:rPr lang="en-US" sz="3800" dirty="0" err="1" smtClean="0"/>
              <a:t>Twerplebottom</a:t>
            </a:r>
            <a:endParaRPr lang="en-US" sz="38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667000"/>
            <a:ext cx="8686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Class expectations: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	Roles: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 Student: Active participation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Observer: Rate the lesson using interaction rubric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Supplies: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Envelope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Sticky Notes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 SIOP   Observation Protocol, p. 225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Positive attitude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50292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  <a:latin typeface="Times New Roman"/>
                <a:cs typeface="Times New Roman"/>
              </a:rPr>
              <a:t>®</a:t>
            </a:r>
            <a:endParaRPr lang="en-US" sz="11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you notice?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Personal Reflection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Discuss at your table</a:t>
            </a:r>
          </a:p>
          <a:p>
            <a:endParaRPr lang="en-US" dirty="0" smtClean="0"/>
          </a:p>
          <a:p>
            <a:r>
              <a:rPr lang="en-US" dirty="0" smtClean="0"/>
              <a:t>Rate Mrs. </a:t>
            </a:r>
            <a:r>
              <a:rPr lang="en-US" dirty="0" err="1" smtClean="0"/>
              <a:t>Twerplebottom’s</a:t>
            </a:r>
            <a:r>
              <a:rPr lang="en-US" dirty="0" smtClean="0"/>
              <a:t> lesson using interaction protocol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does it work?</a:t>
            </a:r>
          </a:p>
          <a:p>
            <a:pPr lvl="1"/>
            <a:r>
              <a:rPr lang="en-US" dirty="0" smtClean="0"/>
              <a:t>Personalize each feature of the Interaction model</a:t>
            </a:r>
          </a:p>
          <a:p>
            <a:r>
              <a:rPr lang="en-US" dirty="0" smtClean="0"/>
              <a:t>Will it work for me?</a:t>
            </a:r>
          </a:p>
          <a:p>
            <a:pPr lvl="1"/>
            <a:r>
              <a:rPr lang="en-US" dirty="0" smtClean="0"/>
              <a:t>Rate yourself using the rubric</a:t>
            </a:r>
          </a:p>
          <a:p>
            <a:r>
              <a:rPr lang="en-US" dirty="0" smtClean="0"/>
              <a:t>How will I know it’s working for students?</a:t>
            </a:r>
          </a:p>
          <a:p>
            <a:pPr lvl="1"/>
            <a:r>
              <a:rPr lang="en-US" dirty="0" smtClean="0"/>
              <a:t>Engagement, progress monitoring, and student achievement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1752" y="384048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066800"/>
            <a:ext cx="1066800" cy="5257800"/>
          </a:xfrm>
        </p:spPr>
        <p:txBody>
          <a:bodyPr vert="wordArtVert">
            <a:normAutofit/>
          </a:bodyPr>
          <a:lstStyle/>
          <a:p>
            <a:r>
              <a:rPr lang="en-US" sz="3200" b="1" dirty="0" smtClean="0"/>
              <a:t>Resources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856357"/>
            <a:ext cx="6096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SIOP Interaction Model </a:t>
            </a:r>
            <a:r>
              <a:rPr lang="en-US" sz="2400" dirty="0" err="1" smtClean="0"/>
              <a:t>Wikki</a:t>
            </a:r>
            <a:r>
              <a:rPr lang="en-US" sz="2400" dirty="0" smtClean="0"/>
              <a:t>: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2400" dirty="0" smtClean="0"/>
              <a:t>SIOP Interaction Model presented in conjunction with the Center for Applied Linguistics (CAL) as seen on: </a:t>
            </a:r>
          </a:p>
          <a:p>
            <a:pPr algn="ctr"/>
            <a:endParaRPr lang="en-US" dirty="0" smtClean="0">
              <a:hlinkClick r:id="rId3"/>
            </a:endParaRPr>
          </a:p>
          <a:p>
            <a:pPr algn="ctr"/>
            <a:r>
              <a:rPr lang="en-US" dirty="0" smtClean="0">
                <a:hlinkClick r:id="rId3"/>
              </a:rPr>
              <a:t>www.youtube.com</a:t>
            </a:r>
            <a:r>
              <a:rPr lang="en-US" dirty="0" smtClean="0"/>
              <a:t> 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SIOP Model: </a:t>
            </a:r>
            <a:r>
              <a:rPr lang="en-US" i="1" dirty="0" smtClean="0"/>
              <a:t>Making Content Comprehensible for English learners</a:t>
            </a:r>
            <a:r>
              <a:rPr lang="en-US" dirty="0" smtClean="0"/>
              <a:t> (2008) written by Jana </a:t>
            </a:r>
            <a:r>
              <a:rPr lang="en-US" dirty="0" err="1" smtClean="0"/>
              <a:t>Echevarria</a:t>
            </a:r>
            <a:r>
              <a:rPr lang="en-US" dirty="0" smtClean="0"/>
              <a:t>, </a:t>
            </a:r>
            <a:r>
              <a:rPr lang="en-US" dirty="0" err="1" smtClean="0"/>
              <a:t>MaryEllen</a:t>
            </a:r>
            <a:r>
              <a:rPr lang="en-US" dirty="0" smtClean="0"/>
              <a:t> Vogt &amp; Deborah J. Short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2192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Objectives</a:t>
            </a:r>
            <a:endParaRPr lang="en-US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400800"/>
            <a:ext cx="274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Echevarria</a:t>
            </a:r>
            <a:r>
              <a:rPr lang="en-US" sz="1100" dirty="0" smtClean="0"/>
              <a:t>, Vogt &amp; Short (2008, p. 114)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895600"/>
            <a:ext cx="815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After reading, discussing, and engaging in activities related to this chapter, you will be able to meet the following content and language objectives.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Content Objectives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Language Objectives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800600" y="2362200"/>
            <a:ext cx="4038600" cy="39313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tx2"/>
                </a:solidFill>
              </a:rPr>
              <a:t>Explain in writing the purpose of student – </a:t>
            </a:r>
            <a:r>
              <a:rPr lang="en-US" sz="1800" b="1" dirty="0" smtClean="0">
                <a:solidFill>
                  <a:schemeClr val="tx2"/>
                </a:solidFill>
              </a:rPr>
              <a:t>student interaction </a:t>
            </a:r>
            <a:r>
              <a:rPr lang="en-US" sz="1800" dirty="0" smtClean="0">
                <a:solidFill>
                  <a:schemeClr val="tx2"/>
                </a:solidFill>
              </a:rPr>
              <a:t>for language development </a:t>
            </a:r>
          </a:p>
          <a:p>
            <a:pPr>
              <a:buNone/>
            </a:pPr>
            <a:endParaRPr lang="en-US" sz="1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tx2"/>
                </a:solidFill>
              </a:rPr>
              <a:t>Describe techniques to </a:t>
            </a:r>
            <a:r>
              <a:rPr lang="en-US" sz="1800" b="1" dirty="0" smtClean="0">
                <a:solidFill>
                  <a:schemeClr val="tx2"/>
                </a:solidFill>
              </a:rPr>
              <a:t>reduce</a:t>
            </a:r>
            <a:r>
              <a:rPr lang="en-US" sz="1800" dirty="0" smtClean="0">
                <a:solidFill>
                  <a:schemeClr val="tx2"/>
                </a:solidFill>
              </a:rPr>
              <a:t> the amount of </a:t>
            </a:r>
            <a:r>
              <a:rPr lang="en-US" sz="1800" b="1" dirty="0" smtClean="0">
                <a:solidFill>
                  <a:schemeClr val="tx2"/>
                </a:solidFill>
              </a:rPr>
              <a:t>teacher talk </a:t>
            </a:r>
            <a:r>
              <a:rPr lang="en-US" sz="1800" dirty="0" smtClean="0">
                <a:solidFill>
                  <a:schemeClr val="tx2"/>
                </a:solidFill>
              </a:rPr>
              <a:t>in lesson </a:t>
            </a: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tx2"/>
                </a:solidFill>
              </a:rPr>
              <a:t>Practice asking questions that </a:t>
            </a:r>
            <a:r>
              <a:rPr lang="en-US" sz="1800" b="1" dirty="0" smtClean="0">
                <a:solidFill>
                  <a:schemeClr val="tx2"/>
                </a:solidFill>
              </a:rPr>
              <a:t>promote student elaboration </a:t>
            </a:r>
            <a:r>
              <a:rPr lang="en-US" sz="1800" dirty="0" smtClean="0">
                <a:solidFill>
                  <a:schemeClr val="tx2"/>
                </a:solidFill>
              </a:rPr>
              <a:t>of responses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Autofit/>
          </a:bodyPr>
          <a:lstStyle/>
          <a:p>
            <a:r>
              <a:rPr lang="en-US" sz="6000" dirty="0" smtClean="0"/>
              <a:t>Objectives</a:t>
            </a:r>
            <a:endParaRPr lang="en-US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6400800"/>
            <a:ext cx="274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Echevarria</a:t>
            </a:r>
            <a:r>
              <a:rPr lang="en-US" sz="1100" dirty="0" smtClean="0"/>
              <a:t>, Vogt &amp; Short (2008, p. 114)</a:t>
            </a:r>
            <a:endParaRPr lang="en-US" sz="1100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2"/>
          </p:nvPr>
        </p:nvSpPr>
        <p:spPr>
          <a:xfrm>
            <a:off x="304800" y="2362200"/>
            <a:ext cx="4041648" cy="39624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2"/>
                </a:solidFill>
              </a:rPr>
              <a:t>Select from a </a:t>
            </a:r>
            <a:r>
              <a:rPr lang="en-US" sz="2800" b="1" dirty="0" smtClean="0">
                <a:solidFill>
                  <a:schemeClr val="tx2"/>
                </a:solidFill>
              </a:rPr>
              <a:t>variety of activities </a:t>
            </a:r>
            <a:r>
              <a:rPr lang="en-US" sz="2800" dirty="0" smtClean="0">
                <a:solidFill>
                  <a:schemeClr val="tx2"/>
                </a:solidFill>
              </a:rPr>
              <a:t>that promote interaction and incorporate into lesson plans </a:t>
            </a:r>
          </a:p>
          <a:p>
            <a:pPr>
              <a:buNone/>
            </a:pPr>
            <a:endParaRPr lang="en-US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2"/>
                </a:solidFill>
              </a:rPr>
              <a:t>Design </a:t>
            </a:r>
            <a:r>
              <a:rPr lang="en-US" sz="2800" b="1" dirty="0" smtClean="0">
                <a:solidFill>
                  <a:schemeClr val="tx2"/>
                </a:solidFill>
              </a:rPr>
              <a:t>grouping patterns</a:t>
            </a:r>
            <a:r>
              <a:rPr lang="en-US" sz="2800" dirty="0" smtClean="0">
                <a:solidFill>
                  <a:schemeClr val="tx2"/>
                </a:solidFill>
              </a:rPr>
              <a:t> that support lesson content and language objectives </a:t>
            </a: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2"/>
                </a:solidFill>
              </a:rPr>
              <a:t>Identify techniques to </a:t>
            </a:r>
            <a:r>
              <a:rPr lang="en-US" sz="2800" b="1" dirty="0" smtClean="0">
                <a:solidFill>
                  <a:schemeClr val="tx2"/>
                </a:solidFill>
              </a:rPr>
              <a:t>increase wait time </a:t>
            </a:r>
          </a:p>
          <a:p>
            <a:pPr>
              <a:buNone/>
            </a:pPr>
            <a:endParaRPr lang="en-US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2"/>
                </a:solidFill>
              </a:rPr>
              <a:t>Identify resources to support </a:t>
            </a:r>
            <a:r>
              <a:rPr lang="en-US" sz="2800" b="1" dirty="0" smtClean="0">
                <a:solidFill>
                  <a:schemeClr val="tx2"/>
                </a:solidFill>
              </a:rPr>
              <a:t>student clarification </a:t>
            </a:r>
            <a:r>
              <a:rPr lang="en-US" sz="2800" dirty="0" smtClean="0">
                <a:solidFill>
                  <a:schemeClr val="tx2"/>
                </a:solidFill>
              </a:rPr>
              <a:t>in the native language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685800"/>
            <a:ext cx="5867400" cy="457200"/>
          </a:xfrm>
        </p:spPr>
        <p:txBody>
          <a:bodyPr/>
          <a:lstStyle/>
          <a:p>
            <a:pPr algn="ctr"/>
            <a:r>
              <a:rPr lang="en-US" dirty="0" smtClean="0"/>
              <a:t>INTERACTION FEATURES</a:t>
            </a:r>
            <a:endParaRPr lang="en-US" dirty="0"/>
          </a:p>
        </p:txBody>
      </p:sp>
      <p:sp>
        <p:nvSpPr>
          <p:cNvPr id="23" name="Oval 4"/>
          <p:cNvSpPr/>
          <p:nvPr/>
        </p:nvSpPr>
        <p:spPr>
          <a:xfrm>
            <a:off x="3200400" y="4932219"/>
            <a:ext cx="1295400" cy="30404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6400800"/>
            <a:ext cx="274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Echevarria</a:t>
            </a:r>
            <a:r>
              <a:rPr lang="en-US" sz="1100" dirty="0" smtClean="0"/>
              <a:t>, Vogt &amp; Short (2008, p. 114)</a:t>
            </a:r>
            <a:endParaRPr lang="en-US" sz="1100" dirty="0"/>
          </a:p>
        </p:txBody>
      </p:sp>
      <p:sp>
        <p:nvSpPr>
          <p:cNvPr id="19" name="Rounded Rectangle 18"/>
          <p:cNvSpPr/>
          <p:nvPr/>
        </p:nvSpPr>
        <p:spPr>
          <a:xfrm>
            <a:off x="3657600" y="2667000"/>
            <a:ext cx="12954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#17</a:t>
            </a:r>
          </a:p>
          <a:p>
            <a:pPr algn="ctr"/>
            <a:r>
              <a:rPr lang="en-US" sz="1200" dirty="0" smtClean="0"/>
              <a:t>Grouping</a:t>
            </a:r>
          </a:p>
          <a:p>
            <a:pPr algn="ctr"/>
            <a:r>
              <a:rPr lang="en-US" sz="1200" dirty="0" smtClean="0"/>
              <a:t>Configurations</a:t>
            </a:r>
            <a:endParaRPr lang="en-US" sz="1200" dirty="0"/>
          </a:p>
        </p:txBody>
      </p:sp>
      <p:sp>
        <p:nvSpPr>
          <p:cNvPr id="32" name="Rounded Rectangle 31"/>
          <p:cNvSpPr/>
          <p:nvPr/>
        </p:nvSpPr>
        <p:spPr>
          <a:xfrm>
            <a:off x="5334000" y="2667000"/>
            <a:ext cx="1219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#18</a:t>
            </a:r>
          </a:p>
          <a:p>
            <a:pPr algn="ctr"/>
            <a:r>
              <a:rPr lang="en-US" sz="1200" dirty="0" smtClean="0"/>
              <a:t>Sufficient</a:t>
            </a:r>
          </a:p>
          <a:p>
            <a:pPr algn="ctr"/>
            <a:r>
              <a:rPr lang="en-US" sz="1200" dirty="0" smtClean="0"/>
              <a:t>Wait Time</a:t>
            </a:r>
            <a:endParaRPr lang="en-US" sz="1200" dirty="0"/>
          </a:p>
        </p:txBody>
      </p:sp>
      <p:sp>
        <p:nvSpPr>
          <p:cNvPr id="33" name="Rounded Rectangle 32"/>
          <p:cNvSpPr/>
          <p:nvPr/>
        </p:nvSpPr>
        <p:spPr>
          <a:xfrm>
            <a:off x="5334000" y="1295400"/>
            <a:ext cx="12954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#16</a:t>
            </a:r>
          </a:p>
          <a:p>
            <a:pPr algn="ctr"/>
            <a:r>
              <a:rPr lang="en-US" sz="1200" dirty="0" smtClean="0"/>
              <a:t>Frequent Opportunities for Interaction</a:t>
            </a:r>
            <a:endParaRPr lang="en-US" sz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6934200" y="2667000"/>
            <a:ext cx="12954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#19</a:t>
            </a:r>
          </a:p>
          <a:p>
            <a:pPr algn="ctr"/>
            <a:r>
              <a:rPr lang="en-US" sz="1200" dirty="0" smtClean="0"/>
              <a:t>Clarify Concepts in L1</a:t>
            </a:r>
            <a:endParaRPr lang="en-US" sz="1200" dirty="0"/>
          </a:p>
        </p:txBody>
      </p:sp>
      <p:sp>
        <p:nvSpPr>
          <p:cNvPr id="36" name="Rounded Rectangle 35"/>
          <p:cNvSpPr/>
          <p:nvPr/>
        </p:nvSpPr>
        <p:spPr>
          <a:xfrm>
            <a:off x="4876800" y="4038600"/>
            <a:ext cx="2133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Teaching Scenarios</a:t>
            </a:r>
            <a:endParaRPr lang="en-US" sz="1600" dirty="0"/>
          </a:p>
        </p:txBody>
      </p:sp>
      <p:sp>
        <p:nvSpPr>
          <p:cNvPr id="37" name="Oval 36"/>
          <p:cNvSpPr/>
          <p:nvPr/>
        </p:nvSpPr>
        <p:spPr>
          <a:xfrm>
            <a:off x="3505200" y="4953000"/>
            <a:ext cx="13716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Mrs. Fargo</a:t>
            </a:r>
            <a:endParaRPr lang="en-US" sz="1400" dirty="0"/>
          </a:p>
        </p:txBody>
      </p:sp>
      <p:sp>
        <p:nvSpPr>
          <p:cNvPr id="38" name="Oval 37"/>
          <p:cNvSpPr/>
          <p:nvPr/>
        </p:nvSpPr>
        <p:spPr>
          <a:xfrm>
            <a:off x="4953000" y="5334000"/>
            <a:ext cx="17526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Mrs. </a:t>
            </a:r>
            <a:r>
              <a:rPr lang="en-US" sz="1200" dirty="0" err="1" smtClean="0"/>
              <a:t>Twerplebottom</a:t>
            </a:r>
            <a:endParaRPr lang="en-US" sz="1200" dirty="0"/>
          </a:p>
        </p:txBody>
      </p:sp>
      <p:sp>
        <p:nvSpPr>
          <p:cNvPr id="39" name="Oval 38"/>
          <p:cNvSpPr/>
          <p:nvPr/>
        </p:nvSpPr>
        <p:spPr>
          <a:xfrm>
            <a:off x="6858000" y="5029200"/>
            <a:ext cx="15240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Mrs. </a:t>
            </a:r>
            <a:r>
              <a:rPr lang="en-US" sz="1200" dirty="0" err="1" smtClean="0"/>
              <a:t>Freebersizer</a:t>
            </a:r>
            <a:endParaRPr lang="en-US" sz="1200" dirty="0"/>
          </a:p>
        </p:txBody>
      </p:sp>
      <p:cxnSp>
        <p:nvCxnSpPr>
          <p:cNvPr id="45" name="Straight Arrow Connector 44"/>
          <p:cNvCxnSpPr/>
          <p:nvPr/>
        </p:nvCxnSpPr>
        <p:spPr>
          <a:xfrm rot="5400000">
            <a:off x="5829300" y="24765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5830094" y="38473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6200000" flipH="1">
            <a:off x="4343400" y="38100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7200900" y="3848100"/>
            <a:ext cx="304801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5676900" y="50673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 flipV="1">
            <a:off x="4953000" y="4952999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400800" y="49530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2400" y="1219200"/>
            <a:ext cx="2743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Agenda</a:t>
            </a: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Model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Rubric Rating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Discuss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Modeling Lesson 1- Mrs. Fargo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667000"/>
            <a:ext cx="8686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Class expectations: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	Roles: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 Student: Active participation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Observer: Rate the lesson using interaction rubric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Supplies: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Envelope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Sticky Notes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 SIOP   Observation Protocol, p. 225 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Positive attitude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5029200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  <a:latin typeface="Times New Roman"/>
                <a:cs typeface="Times New Roman"/>
              </a:rPr>
              <a:t>®</a:t>
            </a:r>
            <a:endParaRPr lang="en-US" sz="11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you notice?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SIOP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Discuss at your table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Structure lessons to promote student discussion</a:t>
            </a:r>
          </a:p>
          <a:p>
            <a:pPr lvl="1"/>
            <a:r>
              <a:rPr lang="en-US" dirty="0" smtClean="0"/>
              <a:t>See wiki for examples</a:t>
            </a:r>
          </a:p>
          <a:p>
            <a:r>
              <a:rPr lang="en-US" dirty="0" smtClean="0"/>
              <a:t>Opportunities to work together</a:t>
            </a:r>
          </a:p>
          <a:p>
            <a:pPr lvl="1"/>
            <a:r>
              <a:rPr lang="en-US" dirty="0" smtClean="0"/>
              <a:t>See wiki for interactive ideas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1752" y="3840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#16 Frequent Opportunities for Interaction</a:t>
            </a:r>
            <a:br>
              <a:rPr lang="en-US" dirty="0" smtClean="0"/>
            </a:br>
            <a:r>
              <a:rPr lang="en-US" sz="2000" dirty="0" smtClean="0"/>
              <a:t>(SIOP, pp. 121-122)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685800"/>
            <a:ext cx="228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®</a:t>
            </a:r>
            <a:r>
              <a:rPr lang="en-US" sz="1400" dirty="0" smtClean="0">
                <a:latin typeface="Times New Roman"/>
                <a:cs typeface="Times New Roman"/>
              </a:rPr>
              <a:t>  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16002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®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you notice?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SIOP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Discuss at your table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Group students in various ways</a:t>
            </a:r>
          </a:p>
          <a:p>
            <a:r>
              <a:rPr lang="en-US" dirty="0" smtClean="0"/>
              <a:t>Use whole groups to introduce information, concepts, and modeling</a:t>
            </a:r>
          </a:p>
          <a:p>
            <a:r>
              <a:rPr lang="en-US" dirty="0" smtClean="0"/>
              <a:t>Small groups to encourage collaboration</a:t>
            </a:r>
          </a:p>
          <a:p>
            <a:pPr lvl="1"/>
            <a:r>
              <a:rPr lang="en-US" dirty="0" smtClean="0"/>
              <a:t>See wiki for collaboration ideas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#17 Grouping Configurations</a:t>
            </a:r>
            <a:br>
              <a:rPr lang="en-US" dirty="0" smtClean="0"/>
            </a:br>
            <a:r>
              <a:rPr lang="en-US" sz="1800" dirty="0" smtClean="0"/>
              <a:t>(SIOP, p. 126)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32460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Rate Mrs. Fargo’s lesson using the interaction protocol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685800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/>
                <a:cs typeface="Times New Roman"/>
              </a:rPr>
              <a:t>®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16002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®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839200" cy="1524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Modeling Lesson 2- Mrs. </a:t>
            </a:r>
            <a:r>
              <a:rPr lang="en-US" sz="4000" dirty="0" err="1" smtClean="0"/>
              <a:t>Freebersizer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667000"/>
            <a:ext cx="8686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Class expectations: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	Roles: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 Student: Active participation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Observer: Rate the lesson using interaction rubric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Supplies: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Envelope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Sticky Notes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SIOP   Observation Protocol, p. 225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/>
                </a:solidFill>
              </a:rPr>
              <a:t>Positive attitude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5029200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  <a:latin typeface="Times New Roman"/>
                <a:cs typeface="Times New Roman"/>
              </a:rPr>
              <a:t>®</a:t>
            </a:r>
            <a:endParaRPr lang="en-US" sz="11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1371600"/>
            <a:ext cx="632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Georgia" pitchFamily="18" charset="0"/>
              </a:rPr>
              <a:t>Addition is counting how many in all.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3400" y="1752600"/>
            <a:ext cx="548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These are addition facts.</a:t>
            </a:r>
          </a:p>
          <a:p>
            <a:r>
              <a:rPr lang="en-US">
                <a:latin typeface="Georgia" pitchFamily="18" charset="0"/>
              </a:rPr>
              <a:t>1+2=3              2+3 =5</a:t>
            </a:r>
          </a:p>
          <a:p>
            <a:endParaRPr lang="en-US">
              <a:latin typeface="Georg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2438400"/>
            <a:ext cx="4191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Counting up or drawing pictures</a:t>
            </a:r>
          </a:p>
          <a:p>
            <a:endParaRPr lang="en-US">
              <a:latin typeface="Georgia" pitchFamily="18" charset="0"/>
            </a:endParaRPr>
          </a:p>
          <a:p>
            <a:endParaRPr lang="en-US">
              <a:latin typeface="Georg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10200" y="1524000"/>
            <a:ext cx="350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Add.   Count how many in all.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62000" y="29718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endParaRPr lang="en-US">
              <a:latin typeface="Georgia" pitchFamily="18" charset="0"/>
            </a:endParaRPr>
          </a:p>
          <a:p>
            <a:pPr marL="342900" indent="-342900">
              <a:buFontTx/>
              <a:buAutoNum type="arabicPlain"/>
            </a:pPr>
            <a:r>
              <a:rPr lang="en-US">
                <a:latin typeface="Georgia" pitchFamily="18" charset="0"/>
              </a:rPr>
              <a:t>2      3     4      5</a:t>
            </a:r>
          </a:p>
        </p:txBody>
      </p:sp>
      <p:pic>
        <p:nvPicPr>
          <p:cNvPr id="20" name="Picture 19" descr="1 f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1981200"/>
            <a:ext cx="876300" cy="653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0" descr="fisj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0574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bon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429000"/>
            <a:ext cx="7048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bon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352800"/>
            <a:ext cx="7048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cat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4572000"/>
            <a:ext cx="7858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cat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4800600"/>
            <a:ext cx="6619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cat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5257800"/>
            <a:ext cx="7381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cat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876800"/>
            <a:ext cx="7858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953000" y="2819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2  +   1  =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029200" y="3962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1  +   1  =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76800" y="5867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3  +   1  =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239000" y="25146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3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086600" y="36576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2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162800" y="55626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4</a:t>
            </a:r>
          </a:p>
        </p:txBody>
      </p:sp>
      <p:sp>
        <p:nvSpPr>
          <p:cNvPr id="13333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Addition</a:t>
            </a:r>
          </a:p>
        </p:txBody>
      </p:sp>
      <p:cxnSp>
        <p:nvCxnSpPr>
          <p:cNvPr id="38" name="Straight Connector 37"/>
          <p:cNvCxnSpPr/>
          <p:nvPr/>
        </p:nvCxnSpPr>
        <p:spPr>
          <a:xfrm rot="5400000" flipH="1" flipV="1">
            <a:off x="533400" y="3581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85800" y="31242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Connector 43"/>
          <p:cNvSpPr/>
          <p:nvPr/>
        </p:nvSpPr>
        <p:spPr>
          <a:xfrm>
            <a:off x="838200" y="30480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Flowchart: Connector 44"/>
          <p:cNvSpPr/>
          <p:nvPr/>
        </p:nvSpPr>
        <p:spPr>
          <a:xfrm>
            <a:off x="1219200" y="30480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1676400" y="30480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2057400" y="30480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2514600" y="30480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81000" y="3962400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latin typeface="Georgia" pitchFamily="18" charset="0"/>
              </a:rPr>
              <a:t>1  +  2  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381000" y="5257800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latin typeface="Georgia" pitchFamily="18" charset="0"/>
              </a:rPr>
              <a:t>2  +  3  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228600" y="4419600"/>
            <a:ext cx="365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latin typeface="Georgia" pitchFamily="18" charset="0"/>
              </a:rPr>
              <a:t>Count 1 then count up 2 more.  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04800" y="5562600"/>
            <a:ext cx="365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latin typeface="Georgia" pitchFamily="18" charset="0"/>
              </a:rPr>
              <a:t>Count 2 then 3 more.  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1066800" y="36576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=  3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1143000" y="49530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                   =  5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04800" y="4724400"/>
            <a:ext cx="365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latin typeface="Georgia" pitchFamily="18" charset="0"/>
              </a:rPr>
              <a:t>Your answer is 3.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381000" y="5867400"/>
            <a:ext cx="365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latin typeface="Georgia" pitchFamily="18" charset="0"/>
              </a:rPr>
              <a:t>Your answer is 5.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9" grpId="0"/>
      <p:bldP spid="29" grpId="0"/>
      <p:bldP spid="30" grpId="0"/>
      <p:bldP spid="31" grpId="0"/>
      <p:bldP spid="32" grpId="0"/>
      <p:bldP spid="33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325</TotalTime>
  <Words>662</Words>
  <Application>Microsoft Office PowerPoint</Application>
  <PresentationFormat>On-screen Show (4:3)</PresentationFormat>
  <Paragraphs>190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        THE SIOP MODEL </vt:lpstr>
      <vt:lpstr>Objectives</vt:lpstr>
      <vt:lpstr>Objectives</vt:lpstr>
      <vt:lpstr>INTERACTION FEATURES</vt:lpstr>
      <vt:lpstr>Modeling Lesson 1- Mrs. Fargo</vt:lpstr>
      <vt:lpstr>#16 Frequent Opportunities for Interaction (SIOP, pp. 121-122) </vt:lpstr>
      <vt:lpstr>#17 Grouping Configurations (SIOP, p. 126)</vt:lpstr>
      <vt:lpstr>Modeling Lesson 2- Mrs. Freebersizer</vt:lpstr>
      <vt:lpstr>Addition</vt:lpstr>
      <vt:lpstr>#18 Sufficient Wait Time (SIOP, p.127)</vt:lpstr>
      <vt:lpstr>#19 Clarify Key Concepts in L1 (SIOP, p. 128)</vt:lpstr>
      <vt:lpstr>Modeling Lesson 3- Mrs. Twerplebottom</vt:lpstr>
      <vt:lpstr>Putting it all together</vt:lpstr>
      <vt:lpstr>Slide 14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</dc:title>
  <dc:creator>Lynda</dc:creator>
  <cp:lastModifiedBy>Lynda</cp:lastModifiedBy>
  <cp:revision>153</cp:revision>
  <dcterms:created xsi:type="dcterms:W3CDTF">2010-07-23T00:34:53Z</dcterms:created>
  <dcterms:modified xsi:type="dcterms:W3CDTF">2010-07-27T20:06:22Z</dcterms:modified>
</cp:coreProperties>
</file>